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806" r:id="rId3"/>
    <p:sldId id="795" r:id="rId4"/>
    <p:sldId id="807" r:id="rId5"/>
    <p:sldId id="808" r:id="rId6"/>
    <p:sldId id="810" r:id="rId7"/>
    <p:sldId id="811" r:id="rId8"/>
    <p:sldId id="812" r:id="rId9"/>
    <p:sldId id="813" r:id="rId10"/>
    <p:sldId id="814" r:id="rId11"/>
    <p:sldId id="815" r:id="rId12"/>
    <p:sldId id="816" r:id="rId13"/>
    <p:sldId id="817" r:id="rId14"/>
    <p:sldId id="819" r:id="rId15"/>
    <p:sldId id="820" r:id="rId16"/>
    <p:sldId id="821" r:id="rId17"/>
    <p:sldId id="822" r:id="rId18"/>
    <p:sldId id="823" r:id="rId19"/>
    <p:sldId id="825" r:id="rId20"/>
    <p:sldId id="826" r:id="rId21"/>
    <p:sldId id="827" r:id="rId22"/>
    <p:sldId id="824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837" r:id="rId33"/>
    <p:sldId id="838" r:id="rId34"/>
    <p:sldId id="839" r:id="rId35"/>
    <p:sldId id="840" r:id="rId36"/>
    <p:sldId id="841" r:id="rId37"/>
    <p:sldId id="842" r:id="rId38"/>
    <p:sldId id="843" r:id="rId39"/>
    <p:sldId id="844" r:id="rId40"/>
    <p:sldId id="845" r:id="rId41"/>
    <p:sldId id="846" r:id="rId42"/>
    <p:sldId id="847" r:id="rId43"/>
    <p:sldId id="848" r:id="rId44"/>
    <p:sldId id="849" r:id="rId45"/>
    <p:sldId id="850" r:id="rId46"/>
    <p:sldId id="851" r:id="rId47"/>
    <p:sldId id="852" r:id="rId48"/>
    <p:sldId id="853" r:id="rId49"/>
    <p:sldId id="854" r:id="rId50"/>
    <p:sldId id="855" r:id="rId51"/>
    <p:sldId id="856" r:id="rId52"/>
    <p:sldId id="857" r:id="rId53"/>
    <p:sldId id="858" r:id="rId54"/>
    <p:sldId id="859" r:id="rId55"/>
    <p:sldId id="861" r:id="rId56"/>
    <p:sldId id="860" r:id="rId57"/>
    <p:sldId id="862" r:id="rId58"/>
    <p:sldId id="863" r:id="rId59"/>
    <p:sldId id="864" r:id="rId60"/>
    <p:sldId id="865" r:id="rId61"/>
    <p:sldId id="866" r:id="rId62"/>
    <p:sldId id="867" r:id="rId63"/>
    <p:sldId id="868" r:id="rId64"/>
    <p:sldId id="869" r:id="rId65"/>
    <p:sldId id="870" r:id="rId66"/>
    <p:sldId id="871" r:id="rId67"/>
    <p:sldId id="872" r:id="rId68"/>
    <p:sldId id="873" r:id="rId69"/>
    <p:sldId id="874" r:id="rId70"/>
    <p:sldId id="875" r:id="rId71"/>
    <p:sldId id="876" r:id="rId72"/>
    <p:sldId id="809" r:id="rId73"/>
    <p:sldId id="538" r:id="rId74"/>
    <p:sldId id="771" r:id="rId7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1925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B8CE-1FBD-423E-A639-720AE858BEA2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4000-E09D-431B-8B28-44DF8540A6D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07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4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940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728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6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996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18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33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547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04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4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66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14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568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8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1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6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67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341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15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019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1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522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77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436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603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22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44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56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203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903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85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896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064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508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141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18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90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19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2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884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882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97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951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8880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35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014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156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8227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177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180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924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11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1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756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11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873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8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35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7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6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CA56-E5BD-4442-3E31-F37744F50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2F13BE-481A-C3EF-5740-2608BDD4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E3D182-9525-602C-D787-1ABD1F58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5D15A9-8042-1971-7E5D-42E926EC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925845-547F-2564-9DE2-BEFADCB9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1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0E256-DCB4-7C9F-E88C-D0F34CD4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F636C42-0FBF-D4A9-F9F2-F2C9B1E4D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DF1B14-C5CF-321C-AE27-F0F30C95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FA5B82-4E23-8A48-AFDB-3EA9245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EE6A4C-B071-4AFF-BF8B-6A267636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4F80D8-315C-0545-B95C-4EE475FBB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2024AEA-2D7D-7FAC-860B-53DFDFFDC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3805A4-5A53-BECA-60A3-EB3D8929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9D2C37A-8805-C717-0041-A4D2256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C8A22C-86F1-518F-975A-5CE924B2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5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11E6B-B981-6FEE-58F4-C987631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F3B692-8845-7C29-4D41-9513A49F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C6BA164-7D6E-3994-6F29-9E2AAC3D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A733E5D-4BC5-DABB-CD36-4B84500D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987ED8-6490-5E2D-B05E-9DD7CBF0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2D72A-27E0-99B8-6AE1-DAE38C1C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6D1122-49AA-DC26-8362-1FEE3394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3800CD-F99E-1005-179A-7737C971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95132D-F4E1-95F9-065F-A2C90B2B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D8EC45-E85F-915E-E496-3430C2A7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3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3E1C-CED8-E230-B15B-9F28A9B7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6F8048-5505-3E3C-221E-EE22F9243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FB291C5-F3B0-87B2-8905-4D7937A3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55FEAA0-A58F-F418-B029-9BAB78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70D2C0-344C-3C01-55CD-BE41721D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FB6CD5-EBA3-12C5-7403-2D89DF54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8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CC66A-EE98-7A1D-4F5F-06088DAB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C20916-0469-F4FA-3D2F-82A58383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790FCCD-22C8-EDB9-67D4-7A719CCA3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FAD-C596-34A4-EC37-09036CD0C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A6CB16B-EEC5-3D60-C6AB-F0DCFAC28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E1F8581-3300-A37F-B368-313DEA85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1204A27-B3D1-5ABC-F96F-EDADFC32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DBF9AD-38FD-9552-F4C3-2867B58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5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3F384-9FBD-9D00-C5CC-03085D6F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6BA2BA5-0484-089E-4748-3F460FF4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945E3C9-D282-7BEC-A646-AFD2DCC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C1F4C1E-ED7E-90A8-5F0A-8F09E8AD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D6E10C2-6361-B277-D1CD-FC6868DA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47CF82C-1160-C0E7-CFDA-2AB9FBF4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59572E-A585-C164-4296-B7D6888A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2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39607-9B4F-2CE9-A8E3-E9F1356D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0AF9ED-60D0-B581-D9AE-4BDD0873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EB574B7-04C0-25B2-DA45-9516507D4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03FF4E3-D438-2FE3-199C-87E790A8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C638A44-95AF-C50C-566D-364A2711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71D28E7-55C3-2791-AB1C-0F2F911E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46DF5-6638-84F5-A6F5-0FA219D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17F80C-6374-0E85-5460-8A696389D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D0A7965-D051-9A17-BD23-8167630AF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CB7CC16-091A-07C3-F70F-CCA1AEA6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CC6D3E-CEEB-A872-02D0-C1C4021F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5A9A01-8CB5-8C15-A47F-9BDC15CA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A0951BA-67CD-C658-51F7-92C4D7DA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37E7F0-EB4D-315E-846A-08DA2E36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276D71-7CC7-901C-2C0B-7B9F99844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AED7-94E9-4B11-82C2-99FC6B161FBC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5BF74C-2C13-A1E3-1E39-166E10C0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2B0F5CC-C2B2-6096-C8F0-B5E161DC1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86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3F0F6F-29B1-1FED-69C7-BF1FACF9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3" y="2404526"/>
            <a:ext cx="11016414" cy="20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6818D-EF70-12DE-59BC-8AC60C1ADEE4}"/>
              </a:ext>
            </a:extLst>
          </p:cNvPr>
          <p:cNvSpPr/>
          <p:nvPr/>
        </p:nvSpPr>
        <p:spPr>
          <a:xfrm>
            <a:off x="4844374" y="155643"/>
            <a:ext cx="6780179" cy="328551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D18CA4-41FC-87F9-A25A-A8CC592E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776" y="336346"/>
            <a:ext cx="5800725" cy="203835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1B1AA6F-0335-276F-CB80-CFF69ED008A2}"/>
              </a:ext>
            </a:extLst>
          </p:cNvPr>
          <p:cNvSpPr/>
          <p:nvPr/>
        </p:nvSpPr>
        <p:spPr>
          <a:xfrm>
            <a:off x="4584971" y="3789144"/>
            <a:ext cx="7400552" cy="291321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319967" y="184827"/>
            <a:ext cx="3775377" cy="238733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04" y="432881"/>
            <a:ext cx="3995901" cy="1930940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Metodologia</a:t>
            </a:r>
            <a:r>
              <a:rPr lang="pt-PT" sz="4800" dirty="0"/>
              <a:t> para gravar ficheiros: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E7B2FA-DA98-47AF-2B8B-86AE81D85D7D}"/>
              </a:ext>
            </a:extLst>
          </p:cNvPr>
          <p:cNvSpPr txBox="1">
            <a:spLocks/>
          </p:cNvSpPr>
          <p:nvPr/>
        </p:nvSpPr>
        <p:spPr>
          <a:xfrm>
            <a:off x="4471481" y="3863501"/>
            <a:ext cx="7400552" cy="2838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6000" b="1" dirty="0"/>
              <a:t>Conclusão</a:t>
            </a:r>
            <a:r>
              <a:rPr lang="pt-PT" sz="4800" b="1" dirty="0"/>
              <a:t>:</a:t>
            </a:r>
            <a:r>
              <a:rPr lang="pt-PT" sz="4800" dirty="0"/>
              <a:t> Quando fizer a </a:t>
            </a:r>
            <a:r>
              <a:rPr lang="pt-PT" sz="4800" b="1" dirty="0">
                <a:solidFill>
                  <a:schemeClr val="accent2"/>
                </a:solidFill>
              </a:rPr>
              <a:t>BOM</a:t>
            </a:r>
            <a:r>
              <a:rPr lang="pt-PT" sz="4800" dirty="0"/>
              <a:t>, os ficheiros vão estar todos organizados por referência.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83D2F6-6670-5677-1378-6247F3650AF6}"/>
              </a:ext>
            </a:extLst>
          </p:cNvPr>
          <p:cNvSpPr txBox="1">
            <a:spLocks/>
          </p:cNvSpPr>
          <p:nvPr/>
        </p:nvSpPr>
        <p:spPr>
          <a:xfrm>
            <a:off x="4584971" y="2572156"/>
            <a:ext cx="7400552" cy="844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dirty="0"/>
              <a:t>Nome – número da peça - versão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1027CC0-9667-5094-6AEF-DE8D669742DB}"/>
              </a:ext>
            </a:extLst>
          </p:cNvPr>
          <p:cNvSpPr/>
          <p:nvPr/>
        </p:nvSpPr>
        <p:spPr>
          <a:xfrm rot="16200000">
            <a:off x="8063945" y="2158052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279AB48-10B4-1600-962D-379FFDDA05A9}"/>
              </a:ext>
            </a:extLst>
          </p:cNvPr>
          <p:cNvSpPr/>
          <p:nvPr/>
        </p:nvSpPr>
        <p:spPr>
          <a:xfrm rot="14451174">
            <a:off x="9967324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B661D30-5663-1A0F-FC80-5FECF9524945}"/>
              </a:ext>
            </a:extLst>
          </p:cNvPr>
          <p:cNvSpPr/>
          <p:nvPr/>
        </p:nvSpPr>
        <p:spPr>
          <a:xfrm rot="17772697">
            <a:off x="5831453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C40E3B7-E71B-7296-1394-F31EE3721AEE}"/>
              </a:ext>
            </a:extLst>
          </p:cNvPr>
          <p:cNvSpPr/>
          <p:nvPr/>
        </p:nvSpPr>
        <p:spPr>
          <a:xfrm>
            <a:off x="4153452" y="936421"/>
            <a:ext cx="690921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2347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50361" y="2068195"/>
            <a:ext cx="11256295" cy="184819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65371" y="2068196"/>
            <a:ext cx="11741285" cy="2134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Uma das técnicas</a:t>
            </a:r>
            <a:r>
              <a:rPr lang="pt-PT" sz="4800" b="1" dirty="0"/>
              <a:t> </a:t>
            </a:r>
            <a:r>
              <a:rPr lang="pt-PT" sz="4800" dirty="0"/>
              <a:t>para projetar em 3D é usar esboços em 2D como ponto de partida.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9A496F-D01D-E1C6-A7CF-7722FFAC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27" y="3785274"/>
            <a:ext cx="3928354" cy="2946266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4134255" y="3916388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7688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460654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Usar planos de origem</a:t>
            </a:r>
            <a:r>
              <a:rPr lang="pt-PT" sz="4800" b="1" dirty="0"/>
              <a:t> </a:t>
            </a:r>
            <a:r>
              <a:rPr lang="pt-PT" sz="4800" dirty="0"/>
              <a:t>para projetar.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2344366" y="3226292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4DDF2-8950-F528-2A40-8E5F85D8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18" y="2758728"/>
            <a:ext cx="3271535" cy="257898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E293BEE-B407-6949-4EE7-BDB90285B4ED}"/>
              </a:ext>
            </a:extLst>
          </p:cNvPr>
          <p:cNvSpPr/>
          <p:nvPr/>
        </p:nvSpPr>
        <p:spPr>
          <a:xfrm>
            <a:off x="484990" y="5472270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4E0FD8F-EA14-8FC6-2BE6-0C07DB564CE9}"/>
              </a:ext>
            </a:extLst>
          </p:cNvPr>
          <p:cNvSpPr txBox="1">
            <a:spLocks/>
          </p:cNvSpPr>
          <p:nvPr/>
        </p:nvSpPr>
        <p:spPr>
          <a:xfrm>
            <a:off x="282102" y="5472270"/>
            <a:ext cx="11254902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u="sng" dirty="0"/>
              <a:t>Recomendo</a:t>
            </a:r>
            <a:r>
              <a:rPr lang="pt-PT" dirty="0"/>
              <a:t> usar plano “</a:t>
            </a:r>
            <a:r>
              <a:rPr lang="pt-PT" b="1" dirty="0"/>
              <a:t>frontal</a:t>
            </a:r>
            <a:r>
              <a:rPr lang="pt-PT" dirty="0"/>
              <a:t>” ou “de cima”.</a:t>
            </a:r>
          </a:p>
        </p:txBody>
      </p:sp>
    </p:spTree>
    <p:extLst>
      <p:ext uri="{BB962C8B-B14F-4D97-AF65-F5344CB8AC3E}">
        <p14:creationId xmlns:p14="http://schemas.microsoft.com/office/powerpoint/2010/main" val="155778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2C2A7D0-1EA0-66D7-6434-892A3384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099"/>
            <a:ext cx="12192000" cy="2958901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7656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739965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ao fazer um esboço, o menu é diferente.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8453336" y="3729146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0688D50-9859-D752-29E4-4147339DA199}"/>
              </a:ext>
            </a:extLst>
          </p:cNvPr>
          <p:cNvSpPr/>
          <p:nvPr/>
        </p:nvSpPr>
        <p:spPr>
          <a:xfrm rot="8019008">
            <a:off x="215705" y="417917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6299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2" y="3347262"/>
            <a:ext cx="11638431" cy="329474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3657404"/>
            <a:ext cx="10951127" cy="2759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Mediante o desenho, </a:t>
            </a:r>
            <a:r>
              <a:rPr lang="pt-PT" sz="4800" b="1" dirty="0"/>
              <a:t>identificamos</a:t>
            </a:r>
            <a:r>
              <a:rPr lang="pt-PT" sz="4800" dirty="0"/>
              <a:t> por onde podemos começar a desenhar.</a:t>
            </a:r>
          </a:p>
          <a:p>
            <a:pPr algn="ctr"/>
            <a:r>
              <a:rPr lang="pt-PT" sz="4800" dirty="0"/>
              <a:t>Neste caso, os furos.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66" y="782649"/>
            <a:ext cx="2266667" cy="2914286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2362935">
            <a:off x="6707591" y="437216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1470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99" y="743118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2" y="625642"/>
            <a:ext cx="8262557" cy="601636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1" y="625642"/>
            <a:ext cx="7373738" cy="3208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A dificuldade inicial é que não existe nenhuma referência ao ponto central.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E566B17-23CF-8C96-BF80-8F15402AA05C}"/>
              </a:ext>
            </a:extLst>
          </p:cNvPr>
          <p:cNvSpPr/>
          <p:nvPr/>
        </p:nvSpPr>
        <p:spPr>
          <a:xfrm rot="12362935">
            <a:off x="10208124" y="397685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28F56C-9D3B-F331-96A2-E36ED0069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34" y="3406779"/>
            <a:ext cx="5399006" cy="28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7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99" y="743118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2" y="280166"/>
            <a:ext cx="8262557" cy="63618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45051" y="144079"/>
            <a:ext cx="7373738" cy="3208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Para tal, criamos um círculo e “fechamos o desenho”.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E566B17-23CF-8C96-BF80-8F15402AA05C}"/>
              </a:ext>
            </a:extLst>
          </p:cNvPr>
          <p:cNvSpPr/>
          <p:nvPr/>
        </p:nvSpPr>
        <p:spPr>
          <a:xfrm rot="12362935">
            <a:off x="10208124" y="397685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23D3A7-BE29-0CB3-752D-8F74827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057" y="3216413"/>
            <a:ext cx="3413943" cy="33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9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Depois vemos que 2 linhas estão na vertical. Contudo têm um </a:t>
            </a:r>
            <a:r>
              <a:rPr lang="pt-PT" sz="4800" b="1" dirty="0"/>
              <a:t>desvio</a:t>
            </a:r>
            <a:r>
              <a:rPr lang="pt-PT" sz="4800" dirty="0"/>
              <a:t>. Como proceder?</a:t>
            </a:r>
          </a:p>
          <a:p>
            <a:pPr algn="ctr"/>
            <a:r>
              <a:rPr lang="pt-PT" sz="4800" dirty="0"/>
              <a:t>Primeiro, com uma </a:t>
            </a:r>
            <a:r>
              <a:rPr lang="pt-PT" sz="4800" b="1" u="sng" dirty="0"/>
              <a:t>linha de referência</a:t>
            </a:r>
            <a:r>
              <a:rPr lang="pt-PT" sz="48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F67760-7979-196C-5557-2354E4071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41" y="914400"/>
            <a:ext cx="3240272" cy="521218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944519" y="2576029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0793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Depois vemos que 2 linhas estão na vertical. Contudo têm um </a:t>
            </a:r>
            <a:r>
              <a:rPr lang="pt-PT" sz="4800" b="1" dirty="0"/>
              <a:t>desvio</a:t>
            </a:r>
            <a:r>
              <a:rPr lang="pt-PT" sz="4800" dirty="0"/>
              <a:t>. Como proceder?</a:t>
            </a:r>
          </a:p>
          <a:p>
            <a:pPr algn="ctr"/>
            <a:r>
              <a:rPr lang="pt-PT" sz="4800" dirty="0"/>
              <a:t>Primeiro, com uma </a:t>
            </a:r>
            <a:r>
              <a:rPr lang="pt-PT" sz="4800" b="1" u="sng" dirty="0"/>
              <a:t>linha de referência</a:t>
            </a:r>
            <a:r>
              <a:rPr lang="pt-PT" sz="48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F67760-7979-196C-5557-2354E4071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41" y="914400"/>
            <a:ext cx="3240272" cy="521218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944519" y="2576029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67111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ADF29D-2842-CB9B-177E-81FC9002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5" y="1088643"/>
            <a:ext cx="2924175" cy="48577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Segundo, fazemos a linha desviada da linha de construção.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545125" y="3665159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18021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C8A5F-C4C0-AA23-2280-18573ED1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" y="2673713"/>
            <a:ext cx="12029146" cy="378641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5E19E0-D48A-44B2-20EF-0FCD2908DD19}"/>
              </a:ext>
            </a:extLst>
          </p:cNvPr>
          <p:cNvSpPr/>
          <p:nvPr/>
        </p:nvSpPr>
        <p:spPr>
          <a:xfrm>
            <a:off x="3059852" y="3209930"/>
            <a:ext cx="6648352" cy="4173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5F18F93-24D5-E462-7CAC-92EA45DEA241}"/>
              </a:ext>
            </a:extLst>
          </p:cNvPr>
          <p:cNvSpPr/>
          <p:nvPr/>
        </p:nvSpPr>
        <p:spPr>
          <a:xfrm>
            <a:off x="3059852" y="2794851"/>
            <a:ext cx="6988820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CB3142-AB2B-FD32-E105-C4317837C476}"/>
              </a:ext>
            </a:extLst>
          </p:cNvPr>
          <p:cNvSpPr/>
          <p:nvPr/>
        </p:nvSpPr>
        <p:spPr>
          <a:xfrm>
            <a:off x="3059852" y="3709674"/>
            <a:ext cx="6648352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C04557-42AB-F327-AC8D-34E492591306}"/>
              </a:ext>
            </a:extLst>
          </p:cNvPr>
          <p:cNvSpPr/>
          <p:nvPr/>
        </p:nvSpPr>
        <p:spPr>
          <a:xfrm>
            <a:off x="3059851" y="4131808"/>
            <a:ext cx="9050721" cy="4355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AF3872F-FEB7-C332-C0B0-726EF55D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3692176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7F81DA-9636-CE9B-2798-E709A118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2" y="457779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FAA758-1F38-A589-A451-3BE28D7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69" y="5072763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C216EC-3FD6-6678-3603-771D2B5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67" y="5557068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F549C4D-38E0-3264-8AB6-8215E5913B42}"/>
              </a:ext>
            </a:extLst>
          </p:cNvPr>
          <p:cNvSpPr/>
          <p:nvPr/>
        </p:nvSpPr>
        <p:spPr>
          <a:xfrm>
            <a:off x="3059850" y="4612734"/>
            <a:ext cx="6307885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7D2348-F931-B08B-49A9-9D65C6FAB566}"/>
              </a:ext>
            </a:extLst>
          </p:cNvPr>
          <p:cNvSpPr/>
          <p:nvPr/>
        </p:nvSpPr>
        <p:spPr>
          <a:xfrm>
            <a:off x="3033213" y="5058009"/>
            <a:ext cx="784231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65687D8-183D-8650-F3CE-51681EA49E4E}"/>
              </a:ext>
            </a:extLst>
          </p:cNvPr>
          <p:cNvSpPr/>
          <p:nvPr/>
        </p:nvSpPr>
        <p:spPr>
          <a:xfrm>
            <a:off x="3033213" y="5543893"/>
            <a:ext cx="592596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8B79B1A-131A-EA35-BAC9-03DA36DEB0CC}"/>
              </a:ext>
            </a:extLst>
          </p:cNvPr>
          <p:cNvSpPr/>
          <p:nvPr/>
        </p:nvSpPr>
        <p:spPr>
          <a:xfrm>
            <a:off x="3029161" y="6015538"/>
            <a:ext cx="8644030" cy="38929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6F8CD-1073-7552-8048-6912F18A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0" y="182253"/>
            <a:ext cx="10476689" cy="9858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>
                <a:solidFill>
                  <a:schemeClr val="accent6"/>
                </a:solidFill>
              </a:rPr>
              <a:t>Objetivos</a:t>
            </a:r>
            <a:r>
              <a:rPr lang="pt-PT" sz="4000" dirty="0"/>
              <a:t> a cumprir para atingir o </a:t>
            </a:r>
            <a:r>
              <a:rPr lang="pt-PT" sz="4000" b="1" dirty="0">
                <a:solidFill>
                  <a:schemeClr val="accent6"/>
                </a:solidFill>
              </a:rPr>
              <a:t>Perfil de Saída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88EC4D-693E-87DF-E952-1544BFF4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913" y="3255279"/>
            <a:ext cx="344969" cy="326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B6E436-9A47-9F58-D8A4-F978A17F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270" y="6016443"/>
            <a:ext cx="344969" cy="326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029825-DC5D-71BD-D17F-71B9DEB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24" y="279188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DADA2F-179C-2B5B-760C-69E7F949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737" y="464880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783034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Precisamos por eliminar os vários graus de liberdade da linha.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B35E5-FBA0-E5B0-7B10-E59D19C5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9" y="974343"/>
            <a:ext cx="3028950" cy="5086350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625841" y="4876664"/>
            <a:ext cx="1281652" cy="1563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31664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Analisem que só numa linha existem pelo menos 4 graus de liberdade.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B35E5-FBA0-E5B0-7B10-E59D19C5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9" y="974343"/>
            <a:ext cx="3028950" cy="5086350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625841" y="4876664"/>
            <a:ext cx="1281652" cy="1563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54024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393032"/>
            <a:ext cx="6043144" cy="624897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Começamos por eliminar os vários graus de liberdade da linha.</a:t>
            </a:r>
          </a:p>
          <a:p>
            <a:pPr algn="ctr"/>
            <a:r>
              <a:rPr lang="pt-PT" sz="4800" dirty="0"/>
              <a:t>Com a restrição vertical ou horizontal obrigamos a linha a não rodar.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3BDCC3C-45A7-9F43-7F42-7F0EA3C4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7" y="1071812"/>
            <a:ext cx="3221051" cy="5008145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2098956" y="3650220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4875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176463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Determinar a cota para determinar a distância do desvio.</a:t>
            </a:r>
          </a:p>
          <a:p>
            <a:pPr algn="ctr"/>
            <a:r>
              <a:rPr lang="pt-PT" sz="4800" b="1" u="sng" dirty="0"/>
              <a:t>Nesta situação</a:t>
            </a:r>
            <a:r>
              <a:rPr lang="pt-PT" sz="4800" dirty="0"/>
              <a:t> não há nenhuma relação espacial que garanta o desvio exato que queremos. Logo é necessário uma cota.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398709-58BB-64FF-8504-52D6EA35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0" y="949582"/>
            <a:ext cx="3327496" cy="4958833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897644" y="3955020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5350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6819B9E-E054-3EBF-C4C4-AE21ED18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3" y="1393314"/>
            <a:ext cx="3267123" cy="4384191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1278861" y="2643920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176463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Usamos a restrição “ponto coincidente” entre o limite da linha e a circunferência.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B96BD3-2C73-DA55-2C15-B9B93AA74E34}"/>
              </a:ext>
            </a:extLst>
          </p:cNvPr>
          <p:cNvSpPr/>
          <p:nvPr/>
        </p:nvSpPr>
        <p:spPr>
          <a:xfrm rot="12362935">
            <a:off x="2984064" y="927073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5693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176463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Fixamos a linha com uma cota.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4EF539-49C8-1BA0-7659-AB089B9C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67" y="1252537"/>
            <a:ext cx="3505200" cy="435292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2606816" y="2788298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25869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176463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Fixamos a linha com uma cota.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4EF539-49C8-1BA0-7659-AB089B9C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67" y="1252537"/>
            <a:ext cx="3505200" cy="435292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2606816" y="2788298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8080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3882189" y="176463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3882189" y="705853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Eis que conseguimos fixar o ponto da linha utilizando uma restrição horizontal.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ECDCF9-09F4-0622-D791-A025BD3E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7" y="1313733"/>
            <a:ext cx="2990850" cy="4191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2098955" y="4360769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69735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192504" y="196229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92504" y="725619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Colocamos a outra linha.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A4028C-1948-4E0A-84E9-C8B22302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2" y="1168925"/>
            <a:ext cx="3351145" cy="4520149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9281118" y="3650219"/>
            <a:ext cx="1443085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86674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169542-BE56-5EC5-6371-D05C689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98" y="866773"/>
            <a:ext cx="3800475" cy="51244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192504" y="196229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92504" y="725619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1. Restringimos na vertical.</a:t>
            </a:r>
          </a:p>
          <a:p>
            <a:pPr algn="ctr"/>
            <a:r>
              <a:rPr lang="pt-PT" sz="4800" dirty="0"/>
              <a:t>2. Coincidimos o ponto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8831353" y="3318201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F6D9CCE-3654-1107-0865-09B5EAF25C75}"/>
              </a:ext>
            </a:extLst>
          </p:cNvPr>
          <p:cNvSpPr/>
          <p:nvPr/>
        </p:nvSpPr>
        <p:spPr>
          <a:xfrm rot="12362935">
            <a:off x="8779190" y="1692905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5902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66351" y="1000125"/>
            <a:ext cx="11659296" cy="561468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95D7A8-8994-F538-BA08-7B64B3D4825F}"/>
              </a:ext>
            </a:extLst>
          </p:cNvPr>
          <p:cNvSpPr txBox="1">
            <a:spLocks/>
          </p:cNvSpPr>
          <p:nvPr/>
        </p:nvSpPr>
        <p:spPr>
          <a:xfrm>
            <a:off x="460952" y="151290"/>
            <a:ext cx="11270093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Como são os desenhos 2D convencionais?</a:t>
            </a:r>
            <a:endParaRPr lang="en-GB" sz="4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81A75E-4925-51CC-9843-EC1BC49F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48" y="1282227"/>
            <a:ext cx="4305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192504" y="196229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92504" y="725619"/>
            <a:ext cx="6043144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Utilizamos uma relação espacial para fixar a distância à linha central: </a:t>
            </a:r>
            <a:r>
              <a:rPr lang="pt-PT" sz="4800" b="1" dirty="0"/>
              <a:t>Simetria</a:t>
            </a:r>
            <a:r>
              <a:rPr lang="pt-PT" sz="4800" dirty="0"/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8E5C87-F7FB-2DDC-9DAD-E52F28BC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10" y="339031"/>
            <a:ext cx="3630510" cy="617993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12362935">
            <a:off x="9747645" y="687296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CEFBA75D-06C6-4832-A575-1EDC14C22BE8}"/>
              </a:ext>
            </a:extLst>
          </p:cNvPr>
          <p:cNvSpPr/>
          <p:nvPr/>
        </p:nvSpPr>
        <p:spPr>
          <a:xfrm rot="12362935">
            <a:off x="8301963" y="4521358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77462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192504" y="196229"/>
            <a:ext cx="60431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93558" y="725619"/>
            <a:ext cx="526413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Restringimos na horizontal para limitar a distância.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376BFC9-E030-55A7-3834-C2E7A1BC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213" y="1302562"/>
            <a:ext cx="3588267" cy="4761354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8916766">
            <a:off x="8498178" y="5061339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422750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053263" y="725619"/>
            <a:ext cx="449411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E eis que agora podemos iniciar a curva. Neste caso é um </a:t>
            </a:r>
            <a:r>
              <a:rPr lang="pt-PT" sz="4800" b="1" dirty="0"/>
              <a:t>arco</a:t>
            </a:r>
            <a:r>
              <a:rPr lang="pt-PT" sz="4800" dirty="0"/>
              <a:t>.</a:t>
            </a:r>
          </a:p>
          <a:p>
            <a:pPr algn="ctr"/>
            <a:r>
              <a:rPr lang="pt-PT" sz="4800" dirty="0"/>
              <a:t>Podemos usar uma </a:t>
            </a:r>
            <a:r>
              <a:rPr lang="pt-PT" sz="4800" b="1" dirty="0"/>
              <a:t>circunferência de construção</a:t>
            </a:r>
            <a:r>
              <a:rPr lang="pt-PT" sz="4800" dirty="0"/>
              <a:t>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8916766">
            <a:off x="10529216" y="3906309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A876A9-3330-D383-327D-49D3E839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0" y="595311"/>
            <a:ext cx="40386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40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053263" y="725619"/>
            <a:ext cx="449411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Podemos analisar que existem pelo menos 3 graus de liberdade para conseguirmos fixar a circunferência.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8916766">
            <a:off x="10529216" y="3906309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A876A9-3330-D383-327D-49D3E839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0" y="595311"/>
            <a:ext cx="40386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38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053263" y="725619"/>
            <a:ext cx="449411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Transformamos a circunferência numa </a:t>
            </a:r>
            <a:r>
              <a:rPr lang="pt-PT" sz="4800" b="1" dirty="0"/>
              <a:t>linha de construção</a:t>
            </a:r>
            <a:r>
              <a:rPr lang="pt-PT" sz="4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9C6F95-2EB3-28FB-E13A-E546339D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9" y="549441"/>
            <a:ext cx="4426614" cy="575911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9092F5A-912E-9736-7BC1-FF9A397CC288}"/>
              </a:ext>
            </a:extLst>
          </p:cNvPr>
          <p:cNvSpPr/>
          <p:nvPr/>
        </p:nvSpPr>
        <p:spPr>
          <a:xfrm rot="8916766">
            <a:off x="2660405" y="4871445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0800000">
            <a:off x="4580524" y="196229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477655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053263" y="725619"/>
            <a:ext cx="449411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Com a restrição horizontal, restringe-se a circunferência.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B83E30-2173-F1D6-D562-F7DC9192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95" y="1421319"/>
            <a:ext cx="4512157" cy="436771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0800000">
            <a:off x="3798512" y="4270869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5858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053263" y="725619"/>
            <a:ext cx="4494116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Com a restrição ponto coincidente, restringe-se a circunferência.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026C24-7590-5960-B4AC-06336697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" y="1931858"/>
            <a:ext cx="4465759" cy="2994283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0800000">
            <a:off x="2263159" y="2914286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141357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4796589" y="545145"/>
            <a:ext cx="5128743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Só nos falta determinar o diâmetro. Uma vez que queremos que a largura da curva seja igual ao resto da pista, atribuímos um “</a:t>
            </a:r>
            <a:r>
              <a:rPr lang="pt-PT" sz="4800" dirty="0" err="1"/>
              <a:t>fx</a:t>
            </a:r>
            <a:r>
              <a:rPr lang="pt-PT" sz="4800" dirty="0"/>
              <a:t>”.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5371B7-28CB-DF61-F043-4BA29E95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7" y="725619"/>
            <a:ext cx="4440785" cy="539816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5579973">
            <a:off x="3927913" y="4566623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855D1F8-695B-A222-12DF-B688D255BDD6}"/>
              </a:ext>
            </a:extLst>
          </p:cNvPr>
          <p:cNvSpPr/>
          <p:nvPr/>
        </p:nvSpPr>
        <p:spPr>
          <a:xfrm rot="12221005">
            <a:off x="714192" y="96304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265791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4796589" y="545145"/>
            <a:ext cx="5128743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“</a:t>
            </a:r>
            <a:r>
              <a:rPr lang="pt-PT" sz="4800" dirty="0" err="1"/>
              <a:t>fx</a:t>
            </a:r>
            <a:r>
              <a:rPr lang="pt-PT" sz="4800" dirty="0"/>
              <a:t>” é uma forma como referenciamos uma medida existente.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5371B7-28CB-DF61-F043-4BA29E95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7" y="725619"/>
            <a:ext cx="4440785" cy="539816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5579973">
            <a:off x="3927913" y="4566623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DDCBAD1-9C20-9364-275A-925A2E48F365}"/>
              </a:ext>
            </a:extLst>
          </p:cNvPr>
          <p:cNvSpPr/>
          <p:nvPr/>
        </p:nvSpPr>
        <p:spPr>
          <a:xfrm rot="12221005">
            <a:off x="714192" y="96304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30037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796589" y="196229"/>
            <a:ext cx="5128744" cy="6465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4796589" y="545145"/>
            <a:ext cx="5128743" cy="575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“</a:t>
            </a:r>
            <a:r>
              <a:rPr lang="pt-PT" sz="4800" dirty="0" err="1"/>
              <a:t>fx</a:t>
            </a:r>
            <a:r>
              <a:rPr lang="pt-PT" sz="4800" dirty="0"/>
              <a:t>” é uma forma como referenciamos uma medida existente.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5371B7-28CB-DF61-F043-4BA29E95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7" y="725619"/>
            <a:ext cx="4440785" cy="539816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5579973">
            <a:off x="3927913" y="4566623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DDCBAD1-9C20-9364-275A-925A2E48F365}"/>
              </a:ext>
            </a:extLst>
          </p:cNvPr>
          <p:cNvSpPr/>
          <p:nvPr/>
        </p:nvSpPr>
        <p:spPr>
          <a:xfrm rot="12221005">
            <a:off x="714192" y="96304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0425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66351" y="1406157"/>
            <a:ext cx="11659296" cy="520865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95D7A8-8994-F538-BA08-7B64B3D4825F}"/>
              </a:ext>
            </a:extLst>
          </p:cNvPr>
          <p:cNvSpPr txBox="1">
            <a:spLocks/>
          </p:cNvSpPr>
          <p:nvPr/>
        </p:nvSpPr>
        <p:spPr>
          <a:xfrm>
            <a:off x="373404" y="311127"/>
            <a:ext cx="11270093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Comparação</a:t>
            </a:r>
            <a:r>
              <a:rPr lang="pt-PT" sz="3200" dirty="0"/>
              <a:t> com os desenhos 3D</a:t>
            </a:r>
          </a:p>
          <a:p>
            <a:pPr algn="ctr"/>
            <a:r>
              <a:rPr lang="pt-PT" sz="3200" dirty="0"/>
              <a:t>Desenhos 3D permitem criar uma </a:t>
            </a:r>
            <a:r>
              <a:rPr lang="pt-PT" sz="3200" b="1" u="sng" dirty="0"/>
              <a:t>sequencialidade</a:t>
            </a:r>
            <a:r>
              <a:rPr lang="pt-PT" sz="3200" dirty="0"/>
              <a:t> de como criar a peça</a:t>
            </a:r>
            <a:endParaRPr lang="en-GB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81A75E-4925-51CC-9843-EC1BC49F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146" y="1748724"/>
            <a:ext cx="2403123" cy="271148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098F65-AB38-75E5-3699-A65A497E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57" y="1605063"/>
            <a:ext cx="5913927" cy="447756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ED55D821-0863-8939-24C0-6A5004E84A09}"/>
              </a:ext>
            </a:extLst>
          </p:cNvPr>
          <p:cNvSpPr/>
          <p:nvPr/>
        </p:nvSpPr>
        <p:spPr>
          <a:xfrm rot="9342611">
            <a:off x="2336143" y="1670865"/>
            <a:ext cx="3395452" cy="1005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Não É Igual A 5">
            <a:extLst>
              <a:ext uri="{FF2B5EF4-FFF2-40B4-BE49-F238E27FC236}">
                <a16:creationId xmlns:a16="http://schemas.microsoft.com/office/drawing/2014/main" id="{FD5BB9BF-1CC6-6F6C-B618-3E8AB6EE93FE}"/>
              </a:ext>
            </a:extLst>
          </p:cNvPr>
          <p:cNvSpPr/>
          <p:nvPr/>
        </p:nvSpPr>
        <p:spPr>
          <a:xfrm>
            <a:off x="7312984" y="2645923"/>
            <a:ext cx="1867162" cy="85603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5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416841" y="304800"/>
            <a:ext cx="3508491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416840" y="675459"/>
            <a:ext cx="3508492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E eis que precisamos de desenhar um arco.</a:t>
            </a:r>
          </a:p>
          <a:p>
            <a:pPr algn="ctr"/>
            <a:r>
              <a:rPr lang="pt-PT" sz="4800" dirty="0"/>
              <a:t>Tem pelo menos 4 graus de liberdade.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B7BF61-DDC2-C632-FE06-680BB36E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3" y="675459"/>
            <a:ext cx="6096000" cy="57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5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416841" y="304800"/>
            <a:ext cx="3508491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416840" y="675459"/>
            <a:ext cx="3508492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Coincidimos um ponto.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6E68BAF-AB19-313F-0B0E-05BC8DA18CFD}"/>
              </a:ext>
            </a:extLst>
          </p:cNvPr>
          <p:cNvSpPr/>
          <p:nvPr/>
        </p:nvSpPr>
        <p:spPr>
          <a:xfrm rot="15579973">
            <a:off x="3927913" y="4566623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DD0884-B654-88D0-360B-014006ED5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4" y="1370546"/>
            <a:ext cx="6134100" cy="423862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05C4B8F-6C78-6D23-C434-D479F1B3F40C}"/>
              </a:ext>
            </a:extLst>
          </p:cNvPr>
          <p:cNvSpPr/>
          <p:nvPr/>
        </p:nvSpPr>
        <p:spPr>
          <a:xfrm rot="15579973">
            <a:off x="406671" y="319502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237760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416841" y="304800"/>
            <a:ext cx="3508491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416840" y="675459"/>
            <a:ext cx="3508492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Restringimos  o outro ponto na horizontal.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77EA83-1496-4EF9-D206-3B8553463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00" y="1598069"/>
            <a:ext cx="5796500" cy="366186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605C4B8F-6C78-6D23-C434-D479F1B3F40C}"/>
              </a:ext>
            </a:extLst>
          </p:cNvPr>
          <p:cNvSpPr/>
          <p:nvPr/>
        </p:nvSpPr>
        <p:spPr>
          <a:xfrm rot="11565634">
            <a:off x="1080442" y="2780637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D3928A5-F198-5B50-A817-93D93A2F2D0A}"/>
              </a:ext>
            </a:extLst>
          </p:cNvPr>
          <p:cNvSpPr/>
          <p:nvPr/>
        </p:nvSpPr>
        <p:spPr>
          <a:xfrm rot="1245599">
            <a:off x="4513175" y="2340856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29956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416841" y="304800"/>
            <a:ext cx="3508491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416840" y="675459"/>
            <a:ext cx="3508492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Restringimos  o ponto coincidente.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92C4B3-373C-3457-AFF7-1B5434F9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8" y="614599"/>
            <a:ext cx="5344673" cy="5628801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05C4B8F-6C78-6D23-C434-D479F1B3F40C}"/>
              </a:ext>
            </a:extLst>
          </p:cNvPr>
          <p:cNvSpPr/>
          <p:nvPr/>
        </p:nvSpPr>
        <p:spPr>
          <a:xfrm rot="11565634">
            <a:off x="2366604" y="4513185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44533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304800"/>
            <a:ext cx="4519143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911514" y="473788"/>
            <a:ext cx="3508492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E eis que obtemos a primeira curva.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870E44-A22B-5B25-D6EE-6D258A54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5" y="473788"/>
            <a:ext cx="4063416" cy="591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6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304800"/>
            <a:ext cx="4519143" cy="635697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363591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Para a parte mais alongada da curva, começamos por desenhar a circunferência.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D00029-10FC-967A-0E27-7F740995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9" y="2207544"/>
            <a:ext cx="4286250" cy="29241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F09F38B0-763D-BD28-59A9-BC5EA8CC4C9D}"/>
              </a:ext>
            </a:extLst>
          </p:cNvPr>
          <p:cNvSpPr/>
          <p:nvPr/>
        </p:nvSpPr>
        <p:spPr>
          <a:xfrm rot="11565634">
            <a:off x="2783698" y="407345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99378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Transformamos numa circunferência de construção.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38580D-5AAD-9FB2-10DA-A328D6FDA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97" y="1936733"/>
            <a:ext cx="4638675" cy="281940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C05BC0B-93E2-B58D-B16C-8CBD74A4D346}"/>
              </a:ext>
            </a:extLst>
          </p:cNvPr>
          <p:cNvSpPr/>
          <p:nvPr/>
        </p:nvSpPr>
        <p:spPr>
          <a:xfrm rot="11565634">
            <a:off x="2837871" y="3951712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572235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Fixamos no mesmo ponto, através da restrição do ponto coincidente.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F789AC-C896-FD4B-AD59-9D725BAF5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08" y="1848501"/>
            <a:ext cx="3905321" cy="2995863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C05BC0B-93E2-B58D-B16C-8CBD74A4D346}"/>
              </a:ext>
            </a:extLst>
          </p:cNvPr>
          <p:cNvSpPr/>
          <p:nvPr/>
        </p:nvSpPr>
        <p:spPr>
          <a:xfrm rot="11565634">
            <a:off x="3296982" y="2984354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544304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Fixamos no mesmo ponto, através da restrição do ponto coincidente.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361F5F3-8952-7084-7917-B036BEABA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0" y="1738576"/>
            <a:ext cx="4772025" cy="34671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C05BC0B-93E2-B58D-B16C-8CBD74A4D346}"/>
              </a:ext>
            </a:extLst>
          </p:cNvPr>
          <p:cNvSpPr/>
          <p:nvPr/>
        </p:nvSpPr>
        <p:spPr>
          <a:xfrm>
            <a:off x="1024266" y="2978027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032847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Mais uma vez traçamos o arco.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D18F10A-2155-30CE-361F-36F45EC0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1" y="1734552"/>
            <a:ext cx="4808120" cy="37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9D307B8-C5BD-A49F-68E8-737150A0A450}"/>
              </a:ext>
            </a:extLst>
          </p:cNvPr>
          <p:cNvSpPr txBox="1">
            <a:spLocks/>
          </p:cNvSpPr>
          <p:nvPr/>
        </p:nvSpPr>
        <p:spPr>
          <a:xfrm>
            <a:off x="1564351" y="226337"/>
            <a:ext cx="9063293" cy="3318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800" b="1" dirty="0">
                <a:solidFill>
                  <a:schemeClr val="accent2"/>
                </a:solidFill>
              </a:rPr>
              <a:t>Exercício</a:t>
            </a:r>
            <a:r>
              <a:rPr lang="pt-PT" sz="4800" b="1" dirty="0"/>
              <a:t>:</a:t>
            </a:r>
          </a:p>
          <a:p>
            <a:r>
              <a:rPr lang="pt-PT" sz="4000" dirty="0"/>
              <a:t>1.3.1. Desenha o sensor. </a:t>
            </a:r>
            <a:endParaRPr lang="en-GB" sz="4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1B3D29-10CC-A8FB-0926-1D6C80FE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663" y="3271267"/>
            <a:ext cx="2266667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9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Coincidimos a ponta do arco com a linha.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C639E16-393B-E8FC-3877-8477BE8A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6" y="2126212"/>
            <a:ext cx="4686099" cy="260557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D558650-825B-45C3-6DE9-A490A6318FC0}"/>
              </a:ext>
            </a:extLst>
          </p:cNvPr>
          <p:cNvSpPr/>
          <p:nvPr/>
        </p:nvSpPr>
        <p:spPr>
          <a:xfrm rot="13750383">
            <a:off x="1148864" y="3632812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368379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Coincidimos os 2 centros.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6D9B3A-B648-8CFE-9511-894837E67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2" y="1774808"/>
            <a:ext cx="4324350" cy="314325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9861FFC-4502-00B4-C457-BFC97BD2438C}"/>
              </a:ext>
            </a:extLst>
          </p:cNvPr>
          <p:cNvSpPr/>
          <p:nvPr/>
        </p:nvSpPr>
        <p:spPr>
          <a:xfrm>
            <a:off x="2266668" y="2934901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830388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Restringimos na horizontal a outra ponta com o centro.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6BBF9F-E385-E6EE-783D-D01B086E7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84" y="1102562"/>
            <a:ext cx="4921441" cy="4652876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7846F18-7BAE-E2E0-AA53-80EFB92E27A0}"/>
              </a:ext>
            </a:extLst>
          </p:cNvPr>
          <p:cNvSpPr/>
          <p:nvPr/>
        </p:nvSpPr>
        <p:spPr>
          <a:xfrm rot="4621388">
            <a:off x="4449519" y="2231552"/>
            <a:ext cx="744952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AB3FBC6-BB72-BD5F-9FF9-2CB61384AF08}"/>
              </a:ext>
            </a:extLst>
          </p:cNvPr>
          <p:cNvSpPr/>
          <p:nvPr/>
        </p:nvSpPr>
        <p:spPr>
          <a:xfrm rot="4302651">
            <a:off x="2127184" y="2281015"/>
            <a:ext cx="784293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718897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Finalizamos a curva da parte mais alongada.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0A8D83-9AAB-FC9C-5E3D-1E52FCB9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85" y="833865"/>
            <a:ext cx="33813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31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Procedemos da mesma forma para o resto da pista até completarmos.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6A29A7-5844-F111-1E34-51BC3798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80" y="1123950"/>
            <a:ext cx="39814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3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28C8FC-EE9D-33A4-01BB-B90C4F2B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4" y="1267717"/>
            <a:ext cx="9092356" cy="43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91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Vemos que a circunferência precisa de ser recortada.</a:t>
            </a:r>
          </a:p>
          <a:p>
            <a:pPr algn="ctr"/>
            <a:r>
              <a:rPr lang="pt-PT" sz="4800" dirty="0"/>
              <a:t>Utilizamos como ponto de referência.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770A84-4D87-D1DB-D568-863E0C79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14" y="1171838"/>
            <a:ext cx="2762250" cy="46005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B7B2329-324C-14A8-0CCB-6B8DC508C33E}"/>
              </a:ext>
            </a:extLst>
          </p:cNvPr>
          <p:cNvSpPr/>
          <p:nvPr/>
        </p:nvSpPr>
        <p:spPr>
          <a:xfrm rot="4302651">
            <a:off x="1627865" y="737656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718921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E depois colocamos um arco.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8E3CBB-883B-5236-E3F5-8EDDC11D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45" y="1870058"/>
            <a:ext cx="4619625" cy="295275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B7D0590-89C9-B8BD-4C89-9425BF9B3888}"/>
              </a:ext>
            </a:extLst>
          </p:cNvPr>
          <p:cNvSpPr/>
          <p:nvPr/>
        </p:nvSpPr>
        <p:spPr>
          <a:xfrm rot="4302651">
            <a:off x="2078066" y="1949988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800122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Depois temos que colocar a circunferência no centro para determinar o furo.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7474C61-7DF0-804E-E56C-CF22652D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11" y="1028963"/>
            <a:ext cx="5000625" cy="4886325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B7D0590-89C9-B8BD-4C89-9425BF9B3888}"/>
              </a:ext>
            </a:extLst>
          </p:cNvPr>
          <p:cNvSpPr/>
          <p:nvPr/>
        </p:nvSpPr>
        <p:spPr>
          <a:xfrm rot="4302651">
            <a:off x="2078066" y="1388514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02907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Lembram-se da primeira cota que demos, logo no início do desenho?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4C4B72-E683-15FA-D1BB-7FF7A407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34" y="3075571"/>
            <a:ext cx="3349291" cy="2326607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7B7D0590-89C9-B8BD-4C89-9425BF9B3888}"/>
              </a:ext>
            </a:extLst>
          </p:cNvPr>
          <p:cNvSpPr/>
          <p:nvPr/>
        </p:nvSpPr>
        <p:spPr>
          <a:xfrm rot="4302651">
            <a:off x="1411814" y="227830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17360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812125" y="1106905"/>
            <a:ext cx="9192759" cy="354530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25" y="2076855"/>
            <a:ext cx="8813260" cy="2078049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Perante um exercício em que tem que elaborar o desenho 2D, </a:t>
            </a:r>
            <a:r>
              <a:rPr lang="pt-PT" sz="4800" b="1" dirty="0"/>
              <a:t>como começar</a:t>
            </a:r>
            <a:r>
              <a:rPr lang="pt-PT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54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Pois bem. Precisamos dela para fixar o desenho, certo? Mas era uma cota </a:t>
            </a:r>
            <a:r>
              <a:rPr lang="pt-PT" sz="4800" b="1" dirty="0"/>
              <a:t>temporária</a:t>
            </a:r>
            <a:r>
              <a:rPr lang="pt-PT" sz="4800" dirty="0"/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4C4B72-E683-15FA-D1BB-7FF7A407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34" y="3075571"/>
            <a:ext cx="3349291" cy="2326607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7B7D0590-89C9-B8BD-4C89-9425BF9B3888}"/>
              </a:ext>
            </a:extLst>
          </p:cNvPr>
          <p:cNvSpPr/>
          <p:nvPr/>
        </p:nvSpPr>
        <p:spPr>
          <a:xfrm rot="4302651">
            <a:off x="1411814" y="227830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934694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Por que é que era uma cota temporária?</a:t>
            </a:r>
          </a:p>
          <a:p>
            <a:pPr algn="ctr"/>
            <a:r>
              <a:rPr lang="pt-PT" sz="4800" dirty="0"/>
              <a:t>Bem, esta cota não está bem definida.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48F271-8445-0041-C65D-4E02A75C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2" y="1757381"/>
            <a:ext cx="4819313" cy="3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03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Por que é que era uma cota temporária?</a:t>
            </a:r>
          </a:p>
          <a:p>
            <a:pPr algn="ctr"/>
            <a:r>
              <a:rPr lang="pt-PT" sz="4800" dirty="0"/>
              <a:t>Bem, esta cota não está bem definida.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48F271-8445-0041-C65D-4E02A75C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2" y="1757381"/>
            <a:ext cx="4819313" cy="3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Isto porque queremos que toda a pista seja igual por todo o desenho.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33AD0F-091F-A6D9-9D89-205D830D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0" y="1254611"/>
            <a:ext cx="4341175" cy="4348778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85DE785-71DE-6488-77B1-2DC8A652B6A8}"/>
              </a:ext>
            </a:extLst>
          </p:cNvPr>
          <p:cNvSpPr/>
          <p:nvPr/>
        </p:nvSpPr>
        <p:spPr>
          <a:xfrm rot="6245454">
            <a:off x="962635" y="151132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2D3E9A6-A5C7-B374-F0D5-094D6F384E63}"/>
              </a:ext>
            </a:extLst>
          </p:cNvPr>
          <p:cNvSpPr/>
          <p:nvPr/>
        </p:nvSpPr>
        <p:spPr>
          <a:xfrm rot="6110903">
            <a:off x="388463" y="420439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080479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Mas atenção. Só depois de terminarmos o desenho é que podemos </a:t>
            </a:r>
            <a:r>
              <a:rPr lang="pt-PT" sz="4800" b="1" dirty="0"/>
              <a:t>otimizá-lo</a:t>
            </a:r>
            <a:r>
              <a:rPr lang="pt-PT" sz="4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33AD0F-091F-A6D9-9D89-205D830D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0" y="1254611"/>
            <a:ext cx="4341175" cy="4348778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85DE785-71DE-6488-77B1-2DC8A652B6A8}"/>
              </a:ext>
            </a:extLst>
          </p:cNvPr>
          <p:cNvSpPr/>
          <p:nvPr/>
        </p:nvSpPr>
        <p:spPr>
          <a:xfrm rot="6245454">
            <a:off x="962635" y="151132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2D3E9A6-A5C7-B374-F0D5-094D6F384E63}"/>
              </a:ext>
            </a:extLst>
          </p:cNvPr>
          <p:cNvSpPr/>
          <p:nvPr/>
        </p:nvSpPr>
        <p:spPr>
          <a:xfrm rot="6110903">
            <a:off x="388463" y="420439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688482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406189" y="657726"/>
            <a:ext cx="4519143" cy="56288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658851" y="532033"/>
            <a:ext cx="4013818" cy="56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Mas atenção. Só depois de terminarmos o desenho é que podemos </a:t>
            </a:r>
            <a:r>
              <a:rPr lang="pt-PT" sz="4800" b="1" dirty="0"/>
              <a:t>otimizá-lo</a:t>
            </a:r>
            <a:r>
              <a:rPr lang="pt-PT" sz="48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33AD0F-091F-A6D9-9D89-205D830D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0" y="1254611"/>
            <a:ext cx="4341175" cy="4348778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85DE785-71DE-6488-77B1-2DC8A652B6A8}"/>
              </a:ext>
            </a:extLst>
          </p:cNvPr>
          <p:cNvSpPr/>
          <p:nvPr/>
        </p:nvSpPr>
        <p:spPr>
          <a:xfrm rot="6245454">
            <a:off x="962635" y="151132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2D3E9A6-A5C7-B374-F0D5-094D6F384E63}"/>
              </a:ext>
            </a:extLst>
          </p:cNvPr>
          <p:cNvSpPr/>
          <p:nvPr/>
        </p:nvSpPr>
        <p:spPr>
          <a:xfrm rot="6110903">
            <a:off x="388463" y="4204395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642060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27927" y="304968"/>
            <a:ext cx="8869000" cy="221364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27926" y="774967"/>
            <a:ext cx="9024688" cy="123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Outro ponto, é que o desenho não está centrado.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38EADD-022D-FC9D-2A4E-C53E6F3E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82" y="2738148"/>
            <a:ext cx="8319555" cy="391207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550DB18-D9A9-8C21-3562-6CC18F77F5B0}"/>
              </a:ext>
            </a:extLst>
          </p:cNvPr>
          <p:cNvSpPr/>
          <p:nvPr/>
        </p:nvSpPr>
        <p:spPr>
          <a:xfrm rot="8055070">
            <a:off x="3140231" y="3997849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026879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27927" y="304968"/>
            <a:ext cx="8869000" cy="221364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27926" y="774967"/>
            <a:ext cx="9024688" cy="123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Para centrar, temos que analisar mais uma vez as cotas que demos no início.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09FB5F-477D-1295-9B2A-4BDC4F1C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5" y="2688703"/>
            <a:ext cx="9201150" cy="411480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550DB18-D9A9-8C21-3562-6CC18F77F5B0}"/>
              </a:ext>
            </a:extLst>
          </p:cNvPr>
          <p:cNvSpPr/>
          <p:nvPr/>
        </p:nvSpPr>
        <p:spPr>
          <a:xfrm rot="8055070">
            <a:off x="2253808" y="1790422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1081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27927" y="304968"/>
            <a:ext cx="8869000" cy="221364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27926" y="774967"/>
            <a:ext cx="9024688" cy="123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Para centrar, temos que analisar mais uma vez as cotas que demos no início.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09FB5F-477D-1295-9B2A-4BDC4F1C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5" y="2688703"/>
            <a:ext cx="9201150" cy="411480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550DB18-D9A9-8C21-3562-6CC18F77F5B0}"/>
              </a:ext>
            </a:extLst>
          </p:cNvPr>
          <p:cNvSpPr/>
          <p:nvPr/>
        </p:nvSpPr>
        <p:spPr>
          <a:xfrm rot="8055070">
            <a:off x="2253808" y="1790422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006563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27927" y="304968"/>
            <a:ext cx="8869000" cy="221364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27926" y="774967"/>
            <a:ext cx="9024688" cy="123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Ao eliminarmos a cota, vemos que podemos movê-la para os lados.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115A4F-1B50-9D65-5FDF-13FF840AB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4" y="2819232"/>
            <a:ext cx="84677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6E0174-5937-299D-9A18-FF8ABB87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2" y="0"/>
            <a:ext cx="6782878" cy="566654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9" y="1935804"/>
            <a:ext cx="4610911" cy="3219855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0. Criar uma pasta  e criar o ficheiro que gere tudo.</a:t>
            </a:r>
            <a:br>
              <a:rPr lang="pt-PT" sz="4800" b="1" dirty="0"/>
            </a:br>
            <a:endParaRPr lang="pt-PT" sz="4800" b="1" dirty="0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B0B9313-0767-8642-1757-6A4A14F8798A}"/>
              </a:ext>
            </a:extLst>
          </p:cNvPr>
          <p:cNvSpPr/>
          <p:nvPr/>
        </p:nvSpPr>
        <p:spPr>
          <a:xfrm>
            <a:off x="3495472" y="238510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8E8A2FB0-E1E3-F5C2-735B-FDA37C74B58D}"/>
              </a:ext>
            </a:extLst>
          </p:cNvPr>
          <p:cNvSpPr/>
          <p:nvPr/>
        </p:nvSpPr>
        <p:spPr>
          <a:xfrm rot="2110595">
            <a:off x="1237124" y="4879179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EF8AFE-2E46-24B3-5BE7-7C4BEA86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15" y="5914640"/>
            <a:ext cx="3333750" cy="70485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63AD1C6-9BC6-6E05-0DFC-5BDE77E18C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151762" cy="142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dirty="0"/>
              <a:t>Passos a cumprir:</a:t>
            </a:r>
          </a:p>
        </p:txBody>
      </p:sp>
    </p:spTree>
    <p:extLst>
      <p:ext uri="{BB962C8B-B14F-4D97-AF65-F5344CB8AC3E}">
        <p14:creationId xmlns:p14="http://schemas.microsoft.com/office/powerpoint/2010/main" val="156135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27927" y="304968"/>
            <a:ext cx="8869000" cy="221364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27926" y="774967"/>
            <a:ext cx="9024688" cy="123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Criamos uma linha de construção e alinhamos o centro da linha com o ponto central.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A74632-E82C-5CB6-5E96-AD09F0015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6" y="2618296"/>
            <a:ext cx="8643730" cy="404212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B307FF66-E552-393F-DF2A-B8C84977EA5F}"/>
              </a:ext>
            </a:extLst>
          </p:cNvPr>
          <p:cNvSpPr/>
          <p:nvPr/>
        </p:nvSpPr>
        <p:spPr>
          <a:xfrm rot="8055070">
            <a:off x="5170359" y="2171969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3D5FBC8-B6A5-6DD1-318C-E774ED874AAA}"/>
              </a:ext>
            </a:extLst>
          </p:cNvPr>
          <p:cNvSpPr/>
          <p:nvPr/>
        </p:nvSpPr>
        <p:spPr>
          <a:xfrm rot="8055070">
            <a:off x="5170359" y="3838716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14646B3-4748-2309-91D6-FAE6B1572D32}"/>
              </a:ext>
            </a:extLst>
          </p:cNvPr>
          <p:cNvSpPr/>
          <p:nvPr/>
        </p:nvSpPr>
        <p:spPr>
          <a:xfrm rot="8055070">
            <a:off x="7967519" y="2171970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511591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3C729C-136F-9197-0E82-C2CA4803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333" y="0"/>
            <a:ext cx="2266667" cy="291428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5958622" y="304968"/>
            <a:ext cx="3966711" cy="623299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6084550" y="304968"/>
            <a:ext cx="3730010" cy="6248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dirty="0"/>
              <a:t>Resultado obtido: </a:t>
            </a:r>
            <a:r>
              <a:rPr lang="pt-PT" sz="4800" dirty="0"/>
              <a:t>Um desenho complexo com </a:t>
            </a:r>
            <a:r>
              <a:rPr lang="pt-PT" sz="4800" b="1" u="sng" dirty="0"/>
              <a:t>apenas 4 cotas </a:t>
            </a:r>
            <a:r>
              <a:rPr lang="pt-PT" sz="4800" dirty="0"/>
              <a:t>definidas e 2 cotas de referência.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EFF909-206A-F677-FEDA-BB373FD4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65" y="92476"/>
            <a:ext cx="4324350" cy="6657975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D6297F8-A73B-3756-1CE5-ADBD405FCF42}"/>
              </a:ext>
            </a:extLst>
          </p:cNvPr>
          <p:cNvSpPr/>
          <p:nvPr/>
        </p:nvSpPr>
        <p:spPr>
          <a:xfrm rot="10369146">
            <a:off x="3344912" y="143760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96F2D9B5-D5FC-1721-0B2F-FCFA539059F8}"/>
              </a:ext>
            </a:extLst>
          </p:cNvPr>
          <p:cNvSpPr/>
          <p:nvPr/>
        </p:nvSpPr>
        <p:spPr>
          <a:xfrm rot="18028755">
            <a:off x="985835" y="1161164"/>
            <a:ext cx="882530" cy="9881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B0D8F13-F336-6A86-7CBE-5A0CB13BF9F0}"/>
              </a:ext>
            </a:extLst>
          </p:cNvPr>
          <p:cNvSpPr/>
          <p:nvPr/>
        </p:nvSpPr>
        <p:spPr>
          <a:xfrm rot="8055070">
            <a:off x="3979485" y="2012877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34F9FB4-4384-2B5C-FBD6-91D04042A2F7}"/>
              </a:ext>
            </a:extLst>
          </p:cNvPr>
          <p:cNvSpPr/>
          <p:nvPr/>
        </p:nvSpPr>
        <p:spPr>
          <a:xfrm rot="19548736">
            <a:off x="1169904" y="2448740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B1DE0F4-55DF-92DA-CE03-B0762F50B9B1}"/>
              </a:ext>
            </a:extLst>
          </p:cNvPr>
          <p:cNvSpPr/>
          <p:nvPr/>
        </p:nvSpPr>
        <p:spPr>
          <a:xfrm rot="19548736">
            <a:off x="2061781" y="3329099"/>
            <a:ext cx="882530" cy="9881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142ACE53-1C23-FFDF-9D66-B584B2A0C8F9}"/>
              </a:ext>
            </a:extLst>
          </p:cNvPr>
          <p:cNvSpPr/>
          <p:nvPr/>
        </p:nvSpPr>
        <p:spPr>
          <a:xfrm rot="19548736">
            <a:off x="1839609" y="5448111"/>
            <a:ext cx="882530" cy="9881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400049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62648" y="1254868"/>
            <a:ext cx="11659296" cy="502823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95D7A8-8994-F538-BA08-7B64B3D4825F}"/>
              </a:ext>
            </a:extLst>
          </p:cNvPr>
          <p:cNvSpPr txBox="1">
            <a:spLocks/>
          </p:cNvSpPr>
          <p:nvPr/>
        </p:nvSpPr>
        <p:spPr>
          <a:xfrm>
            <a:off x="460953" y="170746"/>
            <a:ext cx="11270093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Que novos tópicos e conceitos aprendeu? </a:t>
            </a:r>
            <a:endParaRPr lang="en-GB" sz="4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575CD89-8A6C-90AE-0881-8F8AC9398BF6}"/>
              </a:ext>
            </a:extLst>
          </p:cNvPr>
          <p:cNvSpPr txBox="1">
            <a:spLocks/>
          </p:cNvSpPr>
          <p:nvPr/>
        </p:nvSpPr>
        <p:spPr>
          <a:xfrm>
            <a:off x="1128919" y="1480737"/>
            <a:ext cx="10174621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8799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F307290-326B-2013-7E7C-0E071A6C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78" y="652461"/>
            <a:ext cx="2911254" cy="1293421"/>
          </a:xfrm>
        </p:spPr>
        <p:txBody>
          <a:bodyPr>
            <a:normAutofit/>
          </a:bodyPr>
          <a:lstStyle/>
          <a:p>
            <a:r>
              <a:rPr lang="pt-PT" sz="6000" b="1" dirty="0"/>
              <a:t>Dúvidas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9D97ED8-74C4-589A-40DA-9990EF91EAB8}"/>
              </a:ext>
            </a:extLst>
          </p:cNvPr>
          <p:cNvSpPr/>
          <p:nvPr/>
        </p:nvSpPr>
        <p:spPr>
          <a:xfrm>
            <a:off x="4861711" y="2272420"/>
            <a:ext cx="2192710" cy="2553077"/>
          </a:xfrm>
          <a:custGeom>
            <a:avLst/>
            <a:gdLst>
              <a:gd name="connsiteX0" fmla="*/ 0 w 2192710"/>
              <a:gd name="connsiteY0" fmla="*/ 174451 h 2854277"/>
              <a:gd name="connsiteX1" fmla="*/ 2181885 w 2192710"/>
              <a:gd name="connsiteY1" fmla="*/ 201612 h 2854277"/>
              <a:gd name="connsiteX2" fmla="*/ 869133 w 2192710"/>
              <a:gd name="connsiteY2" fmla="*/ 2202428 h 2854277"/>
              <a:gd name="connsiteX3" fmla="*/ 1566249 w 2192710"/>
              <a:gd name="connsiteY3" fmla="*/ 2854277 h 285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10" h="2854277">
                <a:moveTo>
                  <a:pt x="0" y="174451"/>
                </a:moveTo>
                <a:cubicBezTo>
                  <a:pt x="1018515" y="19033"/>
                  <a:pt x="2037030" y="-136384"/>
                  <a:pt x="2181885" y="201612"/>
                </a:cubicBezTo>
                <a:cubicBezTo>
                  <a:pt x="2326740" y="539608"/>
                  <a:pt x="971739" y="1760317"/>
                  <a:pt x="869133" y="2202428"/>
                </a:cubicBezTo>
                <a:cubicBezTo>
                  <a:pt x="766527" y="2644539"/>
                  <a:pt x="1448554" y="2692824"/>
                  <a:pt x="1566249" y="285427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7AEC38-0DED-5091-33C7-F4C58D010037}"/>
              </a:ext>
            </a:extLst>
          </p:cNvPr>
          <p:cNvSpPr/>
          <p:nvPr/>
        </p:nvSpPr>
        <p:spPr>
          <a:xfrm>
            <a:off x="6283105" y="5341545"/>
            <a:ext cx="298764" cy="217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59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8DF539DF-FB2E-8581-14A1-A89E8A96DF76}"/>
              </a:ext>
            </a:extLst>
          </p:cNvPr>
          <p:cNvSpPr txBox="1">
            <a:spLocks/>
          </p:cNvSpPr>
          <p:nvPr/>
        </p:nvSpPr>
        <p:spPr>
          <a:xfrm>
            <a:off x="162854" y="2057570"/>
            <a:ext cx="11866292" cy="2742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dirty="0">
                <a:solidFill>
                  <a:schemeClr val="accent2"/>
                </a:solidFill>
              </a:rPr>
              <a:t>Exercício</a:t>
            </a:r>
            <a:r>
              <a:rPr lang="pt-PT" sz="4800" b="1" dirty="0"/>
              <a:t>:</a:t>
            </a:r>
          </a:p>
          <a:p>
            <a:pPr algn="ctr"/>
            <a:r>
              <a:rPr lang="pt-PT" sz="4000" dirty="0"/>
              <a:t>Enviar um e-mail </a:t>
            </a:r>
            <a:r>
              <a:rPr lang="pt-PT" sz="4000" u="sng" dirty="0"/>
              <a:t>para o formador</a:t>
            </a:r>
            <a:r>
              <a:rPr lang="pt-PT" sz="4000" dirty="0"/>
              <a:t> com o resto do desenho.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2572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3CE5BB4-4811-F6B5-CE37-D273B99B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98" y="1330952"/>
            <a:ext cx="8043634" cy="478774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2091447" y="1075089"/>
            <a:ext cx="2097931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 – novo.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4533090" y="3163293"/>
            <a:ext cx="4847616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 – selecionar peça.</a:t>
            </a:r>
          </a:p>
        </p:txBody>
      </p:sp>
    </p:spTree>
    <p:extLst>
      <p:ext uri="{BB962C8B-B14F-4D97-AF65-F5344CB8AC3E}">
        <p14:creationId xmlns:p14="http://schemas.microsoft.com/office/powerpoint/2010/main" val="406886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9E231B8-E7FB-E569-607E-56134FA5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57" y="1231180"/>
            <a:ext cx="9370978" cy="420121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89" y="0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1302857" y="492868"/>
            <a:ext cx="2418296" cy="16472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 – gravar peça.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912778" y="2140085"/>
            <a:ext cx="5684196" cy="44649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4 – Gravar peça com BOAS REFERÊNCIAS.</a:t>
            </a:r>
          </a:p>
        </p:txBody>
      </p:sp>
    </p:spTree>
    <p:extLst>
      <p:ext uri="{BB962C8B-B14F-4D97-AF65-F5344CB8AC3E}">
        <p14:creationId xmlns:p14="http://schemas.microsoft.com/office/powerpoint/2010/main" val="3613454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1019</Words>
  <Application>Microsoft Office PowerPoint</Application>
  <PresentationFormat>Ecrã Panorâmico</PresentationFormat>
  <Paragraphs>159</Paragraphs>
  <Slides>74</Slides>
  <Notes>62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74</vt:i4>
      </vt:variant>
    </vt:vector>
  </HeadingPairs>
  <TitlesOfParts>
    <vt:vector size="79" baseType="lpstr">
      <vt:lpstr>Aptos</vt:lpstr>
      <vt:lpstr>Arial</vt:lpstr>
      <vt:lpstr>Calibri</vt:lpstr>
      <vt:lpstr>Calibri Light</vt:lpstr>
      <vt:lpstr>Tema do Office</vt:lpstr>
      <vt:lpstr>Apresentação do PowerPoint</vt:lpstr>
      <vt:lpstr>Objetivos a cumprir para atingir o Perfil de Saída</vt:lpstr>
      <vt:lpstr>Apresentação do PowerPoint</vt:lpstr>
      <vt:lpstr>Apresentação do PowerPoint</vt:lpstr>
      <vt:lpstr>Apresentação do PowerPoint</vt:lpstr>
      <vt:lpstr>Perante um exercício em que tem que elaborar o desenho 2D, como começar?</vt:lpstr>
      <vt:lpstr>0. Criar uma pasta  e criar o ficheiro que gere tudo. </vt:lpstr>
      <vt:lpstr>Passos a cumprir:</vt:lpstr>
      <vt:lpstr>Passos a cumprir:</vt:lpstr>
      <vt:lpstr>Metodologia para gravar ficheiros: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Barbosa LikeWise Pro</dc:creator>
  <cp:lastModifiedBy>Miguel Barbosa LikeWise Pro</cp:lastModifiedBy>
  <cp:revision>1605</cp:revision>
  <dcterms:created xsi:type="dcterms:W3CDTF">2023-10-03T13:09:22Z</dcterms:created>
  <dcterms:modified xsi:type="dcterms:W3CDTF">2024-03-29T21:29:24Z</dcterms:modified>
</cp:coreProperties>
</file>